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438912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25" d="100"/>
          <a:sy n="25" d="100"/>
        </p:scale>
        <p:origin x="-232" y="-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jpg>
</file>

<file path=ppt/media/image2.png>
</file>

<file path=ppt/media/image3.png>
</file>

<file path=ppt/media/image4.jpeg>
</file>

<file path=ppt/media/image5.jpg>
</file>

<file path=ppt/media/image6.pn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503080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53507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95855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19638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64944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474399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5873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41493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95889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297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661834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824FD1-6EAF-4555-8E4C-AA7CA0D47DB5}" type="datetimeFigureOut">
              <a:rPr lang="en-CA" smtClean="0"/>
              <a:t>2018-08-08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E78AF5-9EBE-43C7-A8E4-14A72BBF0BA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14159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11" Type="http://schemas.openxmlformats.org/officeDocument/2006/relationships/image" Target="../media/image10.jpg"/><Relationship Id="rId5" Type="http://schemas.openxmlformats.org/officeDocument/2006/relationships/image" Target="../media/image4.jpe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C0A1AAA-A25B-455D-B620-8D85D8D184B3}"/>
              </a:ext>
            </a:extLst>
          </p:cNvPr>
          <p:cNvSpPr txBox="1"/>
          <p:nvPr/>
        </p:nvSpPr>
        <p:spPr>
          <a:xfrm>
            <a:off x="12969778" y="1764351"/>
            <a:ext cx="27912060" cy="270843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CA" sz="10000" b="1" dirty="0">
                <a:latin typeface="Helvetica" panose="020B0604020202020204" pitchFamily="34" charset="0"/>
                <a:cs typeface="Helvetica" panose="020B0604020202020204" pitchFamily="34" charset="0"/>
              </a:rPr>
              <a:t>Sentiment Analysis in Program Development </a:t>
            </a:r>
          </a:p>
          <a:p>
            <a:pPr algn="r"/>
            <a:r>
              <a:rPr lang="en-CA" sz="4000" dirty="0">
                <a:latin typeface="Helvetica" panose="020B0604020202020204" pitchFamily="34" charset="0"/>
                <a:cs typeface="Helvetica" panose="020B0604020202020204" pitchFamily="34" charset="0"/>
              </a:rPr>
              <a:t>Linna Qian (linna@ualberta.ca) with </a:t>
            </a:r>
            <a:r>
              <a:rPr lang="en-CA" sz="4000" dirty="0" err="1">
                <a:latin typeface="Helvetica" panose="020B0604020202020204" pitchFamily="34" charset="0"/>
                <a:cs typeface="Helvetica" panose="020B0604020202020204" pitchFamily="34" charset="0"/>
              </a:rPr>
              <a:t>Moein</a:t>
            </a:r>
            <a:r>
              <a:rPr lang="en-CA" sz="4000" dirty="0"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CA" sz="4000" dirty="0" err="1">
                <a:latin typeface="Helvetica" panose="020B0604020202020204" pitchFamily="34" charset="0"/>
                <a:cs typeface="Helvetica" panose="020B0604020202020204" pitchFamily="34" charset="0"/>
              </a:rPr>
              <a:t>Owhadi-Kareshk</a:t>
            </a:r>
            <a:r>
              <a:rPr lang="en-CA" sz="4000" dirty="0">
                <a:latin typeface="Helvetica" panose="020B0604020202020204" pitchFamily="34" charset="0"/>
                <a:cs typeface="Helvetica" panose="020B0604020202020204" pitchFamily="34" charset="0"/>
              </a:rPr>
              <a:t> and Dr. Sarah </a:t>
            </a:r>
            <a:r>
              <a:rPr lang="en-CA" sz="4000" dirty="0" err="1">
                <a:latin typeface="Helvetica" panose="020B0604020202020204" pitchFamily="34" charset="0"/>
                <a:cs typeface="Helvetica" panose="020B0604020202020204" pitchFamily="34" charset="0"/>
              </a:rPr>
              <a:t>Nadi</a:t>
            </a:r>
            <a:endParaRPr lang="en-CA" sz="4000" dirty="0">
              <a:latin typeface="Helvetica" panose="020B0604020202020204" pitchFamily="34" charset="0"/>
              <a:cs typeface="Helvetica" panose="020B0604020202020204" pitchFamily="34" charset="0"/>
            </a:endParaRPr>
          </a:p>
          <a:p>
            <a:pPr algn="r"/>
            <a:r>
              <a:rPr lang="en-CA" sz="3000" dirty="0">
                <a:latin typeface="Helvetica" panose="020B0604020202020204" pitchFamily="34" charset="0"/>
                <a:cs typeface="Helvetica" panose="020B0604020202020204" pitchFamily="34" charset="0"/>
              </a:rPr>
              <a:t>Department of Computing Science, University of Alberta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3A04F43-D7BF-4AD6-A72D-4B8C408781B2}"/>
              </a:ext>
            </a:extLst>
          </p:cNvPr>
          <p:cNvCxnSpPr>
            <a:cxnSpLocks/>
          </p:cNvCxnSpPr>
          <p:nvPr/>
        </p:nvCxnSpPr>
        <p:spPr>
          <a:xfrm>
            <a:off x="1291590" y="5350111"/>
            <a:ext cx="40999410" cy="0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81EEABAD-D8CC-4567-9A45-644F197728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207" y="1443816"/>
            <a:ext cx="9738360" cy="3052274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2D2C1571-0DB8-45FC-BBA1-1324FF610E2D}"/>
              </a:ext>
            </a:extLst>
          </p:cNvPr>
          <p:cNvSpPr txBox="1">
            <a:spLocks/>
          </p:cNvSpPr>
          <p:nvPr/>
        </p:nvSpPr>
        <p:spPr>
          <a:xfrm>
            <a:off x="2215315" y="6310557"/>
            <a:ext cx="10043162" cy="130567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300EC6F-462D-403A-BD2F-3B8C78BC1811}"/>
              </a:ext>
            </a:extLst>
          </p:cNvPr>
          <p:cNvSpPr txBox="1">
            <a:spLocks/>
          </p:cNvSpPr>
          <p:nvPr/>
        </p:nvSpPr>
        <p:spPr>
          <a:xfrm>
            <a:off x="2215315" y="7563387"/>
            <a:ext cx="10043162" cy="469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The software development process is directed by humans and is subsequently affected by its human workers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Angry or sad workers may affect the progress of a company’s project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Difficult for big companies to gauge how employees may feel</a:t>
            </a: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A86C2ABB-290E-4838-8BDA-D95327AA9EC2}"/>
              </a:ext>
            </a:extLst>
          </p:cNvPr>
          <p:cNvSpPr txBox="1">
            <a:spLocks/>
          </p:cNvSpPr>
          <p:nvPr/>
        </p:nvSpPr>
        <p:spPr>
          <a:xfrm>
            <a:off x="2162405" y="17536916"/>
            <a:ext cx="10043162" cy="122871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dirty="0">
                <a:latin typeface="Arial" panose="020B0604020202020204" pitchFamily="34" charset="0"/>
                <a:cs typeface="Arial" panose="020B0604020202020204" pitchFamily="34" charset="0"/>
              </a:rPr>
              <a:t>Sentiment Analysis</a:t>
            </a:r>
          </a:p>
        </p:txBody>
      </p:sp>
      <p:sp>
        <p:nvSpPr>
          <p:cNvPr id="24" name="Content Placeholder 2">
            <a:extLst>
              <a:ext uri="{FF2B5EF4-FFF2-40B4-BE49-F238E27FC236}">
                <a16:creationId xmlns:a16="http://schemas.microsoft.com/office/drawing/2014/main" id="{770F9812-8C05-45BF-B7AF-C14BB9615E17}"/>
              </a:ext>
            </a:extLst>
          </p:cNvPr>
          <p:cNvSpPr txBox="1">
            <a:spLocks/>
          </p:cNvSpPr>
          <p:nvPr/>
        </p:nvSpPr>
        <p:spPr>
          <a:xfrm>
            <a:off x="2162405" y="18765631"/>
            <a:ext cx="10043162" cy="539077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Computational process of determining whether the opinion expressed in a piece of text is positive, negative, or neutral</a:t>
            </a:r>
            <a:r>
              <a:rPr lang="en-US" sz="28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Used to determine how people feel about a certain topic</a:t>
            </a:r>
            <a:endParaRPr lang="en-US" sz="2800" baseline="5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Plays an important role in social media and other business initiatives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Used to improve customer service and relations</a:t>
            </a:r>
          </a:p>
          <a:p>
            <a:pPr algn="r">
              <a:lnSpc>
                <a:spcPct val="100000"/>
              </a:lnSpc>
            </a:pPr>
            <a:r>
              <a:rPr lang="en-US" sz="14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Oxford English Dictionary</a:t>
            </a:r>
          </a:p>
        </p:txBody>
      </p:sp>
      <p:sp>
        <p:nvSpPr>
          <p:cNvPr id="29" name="Title 1">
            <a:extLst>
              <a:ext uri="{FF2B5EF4-FFF2-40B4-BE49-F238E27FC236}">
                <a16:creationId xmlns:a16="http://schemas.microsoft.com/office/drawing/2014/main" id="{2B46E81E-A29E-4FE8-A884-C529D5BB4172}"/>
              </a:ext>
            </a:extLst>
          </p:cNvPr>
          <p:cNvSpPr txBox="1">
            <a:spLocks/>
          </p:cNvSpPr>
          <p:nvPr/>
        </p:nvSpPr>
        <p:spPr>
          <a:xfrm>
            <a:off x="2215315" y="12308655"/>
            <a:ext cx="10043162" cy="1210594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dirty="0">
                <a:latin typeface="Arial" panose="020B0604020202020204" pitchFamily="34" charset="0"/>
                <a:cs typeface="Arial" panose="020B0604020202020204" pitchFamily="34" charset="0"/>
              </a:rPr>
              <a:t>Project Objectives</a:t>
            </a:r>
          </a:p>
        </p:txBody>
      </p:sp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EF45FDD8-ED68-4ADE-A68A-AAE3A0E89BC6}"/>
              </a:ext>
            </a:extLst>
          </p:cNvPr>
          <p:cNvSpPr txBox="1">
            <a:spLocks/>
          </p:cNvSpPr>
          <p:nvPr/>
        </p:nvSpPr>
        <p:spPr>
          <a:xfrm>
            <a:off x="2215315" y="13519249"/>
            <a:ext cx="10043162" cy="407775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Use sentiment analysis to extract the sentiment of developers’ commit messages and comments, and compare it to the success of the build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Create a visual representation, in the form of a calendar, from the data extracted</a:t>
            </a:r>
            <a:endParaRPr lang="en-CA" sz="2800" baseline="50000" dirty="0"/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56ECF319-93CC-4DF0-9BF0-6842CA33A1F9}"/>
              </a:ext>
            </a:extLst>
          </p:cNvPr>
          <p:cNvSpPr txBox="1">
            <a:spLocks/>
          </p:cNvSpPr>
          <p:nvPr/>
        </p:nvSpPr>
        <p:spPr>
          <a:xfrm>
            <a:off x="12969778" y="7573031"/>
            <a:ext cx="10043162" cy="1706497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t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CA" sz="2400" baseline="50000" dirty="0"/>
          </a:p>
        </p:txBody>
      </p:sp>
      <p:sp>
        <p:nvSpPr>
          <p:cNvPr id="41" name="Title 1">
            <a:extLst>
              <a:ext uri="{FF2B5EF4-FFF2-40B4-BE49-F238E27FC236}">
                <a16:creationId xmlns:a16="http://schemas.microsoft.com/office/drawing/2014/main" id="{E9EE1091-9117-4B6F-AAEB-85F3C2ABE525}"/>
              </a:ext>
            </a:extLst>
          </p:cNvPr>
          <p:cNvSpPr txBox="1">
            <a:spLocks/>
          </p:cNvSpPr>
          <p:nvPr/>
        </p:nvSpPr>
        <p:spPr>
          <a:xfrm>
            <a:off x="12969778" y="6250111"/>
            <a:ext cx="10043162" cy="1335312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dirty="0">
                <a:latin typeface="Arial" panose="020B0604020202020204" pitchFamily="34" charset="0"/>
                <a:cs typeface="Arial" panose="020B0604020202020204" pitchFamily="34" charset="0"/>
              </a:rPr>
              <a:t>Definitions and Examples</a:t>
            </a:r>
          </a:p>
        </p:txBody>
      </p:sp>
      <p:sp>
        <p:nvSpPr>
          <p:cNvPr id="43" name="Content Placeholder 2">
            <a:extLst>
              <a:ext uri="{FF2B5EF4-FFF2-40B4-BE49-F238E27FC236}">
                <a16:creationId xmlns:a16="http://schemas.microsoft.com/office/drawing/2014/main" id="{408D5490-28D8-4DD9-B9FD-90DBF0EA3850}"/>
              </a:ext>
            </a:extLst>
          </p:cNvPr>
          <p:cNvSpPr txBox="1">
            <a:spLocks/>
          </p:cNvSpPr>
          <p:nvPr/>
        </p:nvSpPr>
        <p:spPr>
          <a:xfrm>
            <a:off x="13353316" y="7997899"/>
            <a:ext cx="9276085" cy="197830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CA" sz="2800" b="1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 website where programmers can store their projects for others to see, use, and develop</a:t>
            </a:r>
          </a:p>
        </p:txBody>
      </p:sp>
      <p:sp>
        <p:nvSpPr>
          <p:cNvPr id="44" name="Content Placeholder 2">
            <a:extLst>
              <a:ext uri="{FF2B5EF4-FFF2-40B4-BE49-F238E27FC236}">
                <a16:creationId xmlns:a16="http://schemas.microsoft.com/office/drawing/2014/main" id="{155481DB-7859-4722-9F8E-892DF5D38A2D}"/>
              </a:ext>
            </a:extLst>
          </p:cNvPr>
          <p:cNvSpPr txBox="1">
            <a:spLocks/>
          </p:cNvSpPr>
          <p:nvPr/>
        </p:nvSpPr>
        <p:spPr>
          <a:xfrm>
            <a:off x="13352946" y="10318065"/>
            <a:ext cx="9276085" cy="1581922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Travis CI</a:t>
            </a:r>
          </a:p>
          <a:p>
            <a:pPr algn="r" fontAlgn="base">
              <a:lnSpc>
                <a:spcPct val="100000"/>
              </a:lnSpc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 continuous integration platform that automatically builds and tests code changes </a:t>
            </a:r>
          </a:p>
        </p:txBody>
      </p:sp>
      <p:pic>
        <p:nvPicPr>
          <p:cNvPr id="45" name="Picture 44">
            <a:extLst>
              <a:ext uri="{FF2B5EF4-FFF2-40B4-BE49-F238E27FC236}">
                <a16:creationId xmlns:a16="http://schemas.microsoft.com/office/drawing/2014/main" id="{5ECFD072-A6FF-4F0E-8CBA-FEFCFE7E91A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90240" y="9492435"/>
            <a:ext cx="2192926" cy="813598"/>
          </a:xfrm>
          <a:prstGeom prst="rect">
            <a:avLst/>
          </a:prstGeom>
          <a:ln>
            <a:noFill/>
          </a:ln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FC922FF2-1A70-4DDC-8754-C62A36EF72E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83801" y="11446885"/>
            <a:ext cx="2159000" cy="659825"/>
          </a:xfrm>
          <a:prstGeom prst="rect">
            <a:avLst/>
          </a:prstGeom>
          <a:ln>
            <a:noFill/>
          </a:ln>
        </p:spPr>
      </p:pic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DECBF401-BE34-41DD-835E-8DABDCAFDA9F}"/>
              </a:ext>
            </a:extLst>
          </p:cNvPr>
          <p:cNvCxnSpPr>
            <a:cxnSpLocks/>
          </p:cNvCxnSpPr>
          <p:nvPr/>
        </p:nvCxnSpPr>
        <p:spPr>
          <a:xfrm>
            <a:off x="6449496" y="7309387"/>
            <a:ext cx="171705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729E48E-B613-4A8E-92EF-D74DA384F0A6}"/>
              </a:ext>
            </a:extLst>
          </p:cNvPr>
          <p:cNvCxnSpPr>
            <a:cxnSpLocks/>
          </p:cNvCxnSpPr>
          <p:nvPr/>
        </p:nvCxnSpPr>
        <p:spPr>
          <a:xfrm>
            <a:off x="6268303" y="18501622"/>
            <a:ext cx="171705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378BF912-8B11-4D2A-B473-AF69338C31C6}"/>
              </a:ext>
            </a:extLst>
          </p:cNvPr>
          <p:cNvCxnSpPr>
            <a:cxnSpLocks/>
          </p:cNvCxnSpPr>
          <p:nvPr/>
        </p:nvCxnSpPr>
        <p:spPr>
          <a:xfrm>
            <a:off x="6321213" y="13285153"/>
            <a:ext cx="171705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611C5717-2007-4D50-B5BC-5D8FC0307301}"/>
              </a:ext>
            </a:extLst>
          </p:cNvPr>
          <p:cNvCxnSpPr>
            <a:cxnSpLocks/>
          </p:cNvCxnSpPr>
          <p:nvPr/>
        </p:nvCxnSpPr>
        <p:spPr>
          <a:xfrm>
            <a:off x="16995681" y="7244468"/>
            <a:ext cx="2207278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Content Placeholder 2">
            <a:extLst>
              <a:ext uri="{FF2B5EF4-FFF2-40B4-BE49-F238E27FC236}">
                <a16:creationId xmlns:a16="http://schemas.microsoft.com/office/drawing/2014/main" id="{77F4746B-E2BF-4E66-926C-C5E3E840B482}"/>
              </a:ext>
            </a:extLst>
          </p:cNvPr>
          <p:cNvSpPr txBox="1">
            <a:spLocks/>
          </p:cNvSpPr>
          <p:nvPr/>
        </p:nvSpPr>
        <p:spPr>
          <a:xfrm>
            <a:off x="13345505" y="12252003"/>
            <a:ext cx="9290966" cy="265172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GitHub repository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is where the contents of a project are stored (project file)</a:t>
            </a:r>
          </a:p>
          <a:p>
            <a:pPr marL="0" indent="0">
              <a:lnSpc>
                <a:spcPct val="100000"/>
              </a:lnSpc>
              <a:buNone/>
            </a:pP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Commit messages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are messages that programmers attach to the work they upload to their repository</a:t>
            </a:r>
          </a:p>
        </p:txBody>
      </p:sp>
      <p:pic>
        <p:nvPicPr>
          <p:cNvPr id="66" name="Picture 65">
            <a:extLst>
              <a:ext uri="{FF2B5EF4-FFF2-40B4-BE49-F238E27FC236}">
                <a16:creationId xmlns:a16="http://schemas.microsoft.com/office/drawing/2014/main" id="{B906166B-7166-4529-8050-A6E4B988313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5" r="5197"/>
          <a:stretch/>
        </p:blipFill>
        <p:spPr>
          <a:xfrm>
            <a:off x="2162405" y="24331521"/>
            <a:ext cx="10043162" cy="512255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68" name="Content Placeholder 2">
            <a:extLst>
              <a:ext uri="{FF2B5EF4-FFF2-40B4-BE49-F238E27FC236}">
                <a16:creationId xmlns:a16="http://schemas.microsoft.com/office/drawing/2014/main" id="{DFCBBC67-F2AE-43EF-B1EC-ED80BA3A7DFD}"/>
              </a:ext>
            </a:extLst>
          </p:cNvPr>
          <p:cNvSpPr txBox="1">
            <a:spLocks/>
          </p:cNvSpPr>
          <p:nvPr/>
        </p:nvSpPr>
        <p:spPr>
          <a:xfrm>
            <a:off x="13338065" y="17573652"/>
            <a:ext cx="9290966" cy="1958971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Travis CI Builds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GitHub repository will be copied and tested in a virtual environment. If any part of the build fails, the build status returned will be either errored or failed</a:t>
            </a:r>
            <a:r>
              <a:rPr lang="en-US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7" name="Content Placeholder 2">
            <a:extLst>
              <a:ext uri="{FF2B5EF4-FFF2-40B4-BE49-F238E27FC236}">
                <a16:creationId xmlns:a16="http://schemas.microsoft.com/office/drawing/2014/main" id="{FEE4966E-A4BB-469C-875C-0F7F308F5A58}"/>
              </a:ext>
            </a:extLst>
          </p:cNvPr>
          <p:cNvSpPr txBox="1">
            <a:spLocks/>
          </p:cNvSpPr>
          <p:nvPr/>
        </p:nvSpPr>
        <p:spPr>
          <a:xfrm>
            <a:off x="13338065" y="15255740"/>
            <a:ext cx="9290966" cy="1962860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endParaRPr lang="en-CA" sz="2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r>
              <a:rPr lang="en-CA" sz="2800" b="1" dirty="0">
                <a:latin typeface="Arial" panose="020B0604020202020204" pitchFamily="34" charset="0"/>
                <a:cs typeface="Arial" panose="020B0604020202020204" pitchFamily="34" charset="0"/>
              </a:rPr>
              <a:t>Continuous Integration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Merging smaller code changes more frequently rather than one big merge at the end</a:t>
            </a:r>
            <a:endParaRPr lang="en-US" sz="2800" baseline="5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>
              <a:lnSpc>
                <a:spcPct val="100000"/>
              </a:lnSpc>
            </a:pPr>
            <a:endParaRPr lang="en-CA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1" name="Content Placeholder 2">
            <a:extLst>
              <a:ext uri="{FF2B5EF4-FFF2-40B4-BE49-F238E27FC236}">
                <a16:creationId xmlns:a16="http://schemas.microsoft.com/office/drawing/2014/main" id="{24562508-A727-4DB5-AC69-1668320BA250}"/>
              </a:ext>
            </a:extLst>
          </p:cNvPr>
          <p:cNvSpPr txBox="1">
            <a:spLocks/>
          </p:cNvSpPr>
          <p:nvPr/>
        </p:nvSpPr>
        <p:spPr>
          <a:xfrm>
            <a:off x="13354392" y="19880506"/>
            <a:ext cx="9290966" cy="1745394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JSON (JavaScript Object Notation)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JSON is a formatting used in data transfer between remote servers and web applications</a:t>
            </a:r>
            <a:endParaRPr lang="en-US" baseline="5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3" name="Content Placeholder 2">
            <a:extLst>
              <a:ext uri="{FF2B5EF4-FFF2-40B4-BE49-F238E27FC236}">
                <a16:creationId xmlns:a16="http://schemas.microsoft.com/office/drawing/2014/main" id="{4E05BD72-BA7F-4347-831E-E8399B5835EC}"/>
              </a:ext>
            </a:extLst>
          </p:cNvPr>
          <p:cNvSpPr txBox="1">
            <a:spLocks/>
          </p:cNvSpPr>
          <p:nvPr/>
        </p:nvSpPr>
        <p:spPr>
          <a:xfrm>
            <a:off x="13345505" y="22000157"/>
            <a:ext cx="9299853" cy="1552925"/>
          </a:xfrm>
          <a:prstGeom prst="rect">
            <a:avLst/>
          </a:prstGeom>
          <a:ln>
            <a:solidFill>
              <a:schemeClr val="bg1"/>
            </a:solidFill>
          </a:ln>
        </p:spPr>
        <p:txBody>
          <a:bodyPr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Extract the sentiment of the commit messages with a Python library called </a:t>
            </a:r>
            <a:r>
              <a:rPr lang="en-US" b="1" dirty="0" err="1">
                <a:latin typeface="Arial" panose="020B0604020202020204" pitchFamily="34" charset="0"/>
                <a:cs typeface="Arial" panose="020B0604020202020204" pitchFamily="34" charset="0"/>
              </a:rPr>
              <a:t>TextBlob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. The sentiment is returned as a value between -1 and +1</a:t>
            </a:r>
            <a:endParaRPr lang="en-US" baseline="5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4" name="Picture 73">
            <a:extLst>
              <a:ext uri="{FF2B5EF4-FFF2-40B4-BE49-F238E27FC236}">
                <a16:creationId xmlns:a16="http://schemas.microsoft.com/office/drawing/2014/main" id="{DB4987A4-587D-4D78-B786-D26CE3E5B7E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69780" y="28456974"/>
            <a:ext cx="6748404" cy="973590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FDDBC561-6A3B-40AD-A154-4CFBE664A4B0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1283" r="48161" b="18822"/>
          <a:stretch/>
        </p:blipFill>
        <p:spPr>
          <a:xfrm>
            <a:off x="12876843" y="29898677"/>
            <a:ext cx="6992431" cy="344021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2EADB69E-C39E-46BE-BA9F-C0C553AFD208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16"/>
          <a:stretch/>
        </p:blipFill>
        <p:spPr>
          <a:xfrm>
            <a:off x="23424042" y="7587042"/>
            <a:ext cx="17866867" cy="7757598"/>
          </a:xfrm>
          <a:prstGeom prst="rect">
            <a:avLst/>
          </a:prstGeom>
        </p:spPr>
      </p:pic>
      <p:sp>
        <p:nvSpPr>
          <p:cNvPr id="149" name="Title 1">
            <a:extLst>
              <a:ext uri="{FF2B5EF4-FFF2-40B4-BE49-F238E27FC236}">
                <a16:creationId xmlns:a16="http://schemas.microsoft.com/office/drawing/2014/main" id="{82322C3A-E439-4B2F-8E40-428513AC8C7E}"/>
              </a:ext>
            </a:extLst>
          </p:cNvPr>
          <p:cNvSpPr txBox="1">
            <a:spLocks/>
          </p:cNvSpPr>
          <p:nvPr/>
        </p:nvSpPr>
        <p:spPr>
          <a:xfrm>
            <a:off x="23712393" y="6221441"/>
            <a:ext cx="17866867" cy="1335311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dirty="0">
                <a:latin typeface="Arial" panose="020B0604020202020204" pitchFamily="34" charset="0"/>
                <a:cs typeface="Arial" panose="020B0604020202020204" pitchFamily="34" charset="0"/>
              </a:rPr>
              <a:t>Methodology Overview</a:t>
            </a:r>
          </a:p>
        </p:txBody>
      </p: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89CC1C2F-A110-4F04-BF3A-82E8D72B9C7F}"/>
              </a:ext>
            </a:extLst>
          </p:cNvPr>
          <p:cNvCxnSpPr>
            <a:cxnSpLocks/>
          </p:cNvCxnSpPr>
          <p:nvPr/>
        </p:nvCxnSpPr>
        <p:spPr>
          <a:xfrm>
            <a:off x="31787296" y="7244468"/>
            <a:ext cx="1717059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itle 1">
            <a:extLst>
              <a:ext uri="{FF2B5EF4-FFF2-40B4-BE49-F238E27FC236}">
                <a16:creationId xmlns:a16="http://schemas.microsoft.com/office/drawing/2014/main" id="{6057D52E-ECDC-4CC4-9A63-7D83C5DFB032}"/>
              </a:ext>
            </a:extLst>
          </p:cNvPr>
          <p:cNvSpPr txBox="1">
            <a:spLocks/>
          </p:cNvSpPr>
          <p:nvPr/>
        </p:nvSpPr>
        <p:spPr>
          <a:xfrm>
            <a:off x="32797906" y="24271571"/>
            <a:ext cx="8369032" cy="1121661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dirty="0">
                <a:latin typeface="Arial" panose="020B0604020202020204" pitchFamily="34" charset="0"/>
                <a:cs typeface="Arial" panose="020B0604020202020204" pitchFamily="34" charset="0"/>
              </a:rPr>
              <a:t>Acknowledgements</a:t>
            </a:r>
          </a:p>
        </p:txBody>
      </p:sp>
      <p:sp>
        <p:nvSpPr>
          <p:cNvPr id="152" name="Content Placeholder 2">
            <a:extLst>
              <a:ext uri="{FF2B5EF4-FFF2-40B4-BE49-F238E27FC236}">
                <a16:creationId xmlns:a16="http://schemas.microsoft.com/office/drawing/2014/main" id="{49688ABD-CF76-496E-9250-B82BEDCE724A}"/>
              </a:ext>
            </a:extLst>
          </p:cNvPr>
          <p:cNvSpPr txBox="1">
            <a:spLocks/>
          </p:cNvSpPr>
          <p:nvPr/>
        </p:nvSpPr>
        <p:spPr>
          <a:xfrm>
            <a:off x="32797906" y="25393232"/>
            <a:ext cx="8369032" cy="488898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I would like to thank Dr. Sarah </a:t>
            </a:r>
            <a:r>
              <a:rPr lang="en-CA" sz="2800" dirty="0" err="1">
                <a:latin typeface="Arial" panose="020B0604020202020204" pitchFamily="34" charset="0"/>
                <a:cs typeface="Arial" panose="020B0604020202020204" pitchFamily="34" charset="0"/>
              </a:rPr>
              <a:t>Nadi</a:t>
            </a: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CA" sz="2800" dirty="0" err="1">
                <a:latin typeface="Arial" panose="020B0604020202020204" pitchFamily="34" charset="0"/>
                <a:cs typeface="Arial" panose="020B0604020202020204" pitchFamily="34" charset="0"/>
              </a:rPr>
              <a:t>Moein</a:t>
            </a: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z="2800" dirty="0" err="1">
                <a:latin typeface="Arial" panose="020B0604020202020204" pitchFamily="34" charset="0"/>
                <a:cs typeface="Arial" panose="020B0604020202020204" pitchFamily="34" charset="0"/>
              </a:rPr>
              <a:t>Owhadi-Kareshk</a:t>
            </a: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 for welcoming me into the SMR lab and giving me the opportunity to learn about sentiment analysis and program development. </a:t>
            </a:r>
          </a:p>
          <a:p>
            <a:pPr algn="l">
              <a:lnSpc>
                <a:spcPct val="100000"/>
              </a:lnSpc>
            </a:pP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I would also like to thank the Ross and Verna Tate foundation for providing me this opportunity through the High School Internship Program (HIP).</a:t>
            </a:r>
          </a:p>
        </p:txBody>
      </p:sp>
      <p:sp>
        <p:nvSpPr>
          <p:cNvPr id="153" name="Title 1">
            <a:extLst>
              <a:ext uri="{FF2B5EF4-FFF2-40B4-BE49-F238E27FC236}">
                <a16:creationId xmlns:a16="http://schemas.microsoft.com/office/drawing/2014/main" id="{EF814FC3-AB30-404C-8DB3-C04E1EC83A8E}"/>
              </a:ext>
            </a:extLst>
          </p:cNvPr>
          <p:cNvSpPr txBox="1">
            <a:spLocks/>
          </p:cNvSpPr>
          <p:nvPr/>
        </p:nvSpPr>
        <p:spPr>
          <a:xfrm>
            <a:off x="32797907" y="16803163"/>
            <a:ext cx="8369031" cy="1738935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dirty="0">
                <a:latin typeface="Arial" panose="020B0604020202020204" pitchFamily="34" charset="0"/>
                <a:cs typeface="Arial" panose="020B0604020202020204" pitchFamily="34" charset="0"/>
              </a:rPr>
              <a:t>Future Studies For Sentiment Analysis</a:t>
            </a:r>
          </a:p>
        </p:txBody>
      </p:sp>
      <p:sp>
        <p:nvSpPr>
          <p:cNvPr id="154" name="Content Placeholder 2">
            <a:extLst>
              <a:ext uri="{FF2B5EF4-FFF2-40B4-BE49-F238E27FC236}">
                <a16:creationId xmlns:a16="http://schemas.microsoft.com/office/drawing/2014/main" id="{2442D390-6FD0-419A-B4CA-BD44BC84D874}"/>
              </a:ext>
            </a:extLst>
          </p:cNvPr>
          <p:cNvSpPr txBox="1">
            <a:spLocks/>
          </p:cNvSpPr>
          <p:nvPr/>
        </p:nvSpPr>
        <p:spPr>
          <a:xfrm>
            <a:off x="32797907" y="18632870"/>
            <a:ext cx="8369031" cy="5547929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Improving the accuracy of sentiment analysis software (like </a:t>
            </a:r>
            <a:r>
              <a:rPr lang="en-CA" sz="2800" dirty="0" err="1">
                <a:latin typeface="Arial" panose="020B0604020202020204" pitchFamily="34" charset="0"/>
                <a:cs typeface="Arial" panose="020B0604020202020204" pitchFamily="34" charset="0"/>
              </a:rPr>
              <a:t>TextBlob</a:t>
            </a: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Analyzing, not only text, but pictures and videos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Increasing the complexity of text able to be analyzed (</a:t>
            </a:r>
            <a:r>
              <a:rPr lang="en-CA" sz="2800" dirty="0" err="1">
                <a:latin typeface="Arial" panose="020B0604020202020204" pitchFamily="34" charset="0"/>
                <a:cs typeface="Arial" panose="020B0604020202020204" pitchFamily="34" charset="0"/>
              </a:rPr>
              <a:t>eg.</a:t>
            </a: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 correctly interpreting sarcasm and hyperboles)</a:t>
            </a:r>
            <a:r>
              <a:rPr lang="en-CA" sz="28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algn="r">
              <a:lnSpc>
                <a:spcPct val="100000"/>
              </a:lnSpc>
            </a:pPr>
            <a:endParaRPr lang="en-CA" sz="1800" baseline="50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5" name="Title 1">
            <a:extLst>
              <a:ext uri="{FF2B5EF4-FFF2-40B4-BE49-F238E27FC236}">
                <a16:creationId xmlns:a16="http://schemas.microsoft.com/office/drawing/2014/main" id="{37E60658-ED3A-405D-9775-C8C648620B07}"/>
              </a:ext>
            </a:extLst>
          </p:cNvPr>
          <p:cNvSpPr txBox="1">
            <a:spLocks/>
          </p:cNvSpPr>
          <p:nvPr/>
        </p:nvSpPr>
        <p:spPr>
          <a:xfrm>
            <a:off x="23720908" y="24152037"/>
            <a:ext cx="8369030" cy="1553854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dirty="0"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</a:p>
        </p:txBody>
      </p:sp>
      <p:sp>
        <p:nvSpPr>
          <p:cNvPr id="156" name="Content Placeholder 2">
            <a:extLst>
              <a:ext uri="{FF2B5EF4-FFF2-40B4-BE49-F238E27FC236}">
                <a16:creationId xmlns:a16="http://schemas.microsoft.com/office/drawing/2014/main" id="{064D34B1-9875-4055-A36F-1550C825E729}"/>
              </a:ext>
            </a:extLst>
          </p:cNvPr>
          <p:cNvSpPr txBox="1">
            <a:spLocks/>
          </p:cNvSpPr>
          <p:nvPr/>
        </p:nvSpPr>
        <p:spPr>
          <a:xfrm>
            <a:off x="23720908" y="25583504"/>
            <a:ext cx="8369030" cy="46987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Preprocess the commit messages to remove text like URLs and code snippets</a:t>
            </a:r>
          </a:p>
          <a:p>
            <a:pPr marL="342900" indent="-342900" algn="l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CA" sz="2800" dirty="0">
                <a:latin typeface="Arial" panose="020B0604020202020204" pitchFamily="34" charset="0"/>
                <a:cs typeface="Arial" panose="020B0604020202020204" pitchFamily="34" charset="0"/>
              </a:rPr>
              <a:t>Adjust sentiment values based on the type of text being analyzed (commit and comment messages for this project)</a:t>
            </a:r>
          </a:p>
        </p:txBody>
      </p: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9F6908C0-0CA6-4B70-B2CD-25A0192AE6C8}"/>
              </a:ext>
            </a:extLst>
          </p:cNvPr>
          <p:cNvCxnSpPr>
            <a:cxnSpLocks/>
          </p:cNvCxnSpPr>
          <p:nvPr/>
        </p:nvCxnSpPr>
        <p:spPr>
          <a:xfrm>
            <a:off x="27222147" y="25282085"/>
            <a:ext cx="136655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87C1F672-FC89-4559-BAF9-EAFE017EA012}"/>
              </a:ext>
            </a:extLst>
          </p:cNvPr>
          <p:cNvCxnSpPr>
            <a:cxnSpLocks/>
          </p:cNvCxnSpPr>
          <p:nvPr/>
        </p:nvCxnSpPr>
        <p:spPr>
          <a:xfrm>
            <a:off x="36299145" y="18360830"/>
            <a:ext cx="1366553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Title 1">
            <a:extLst>
              <a:ext uri="{FF2B5EF4-FFF2-40B4-BE49-F238E27FC236}">
                <a16:creationId xmlns:a16="http://schemas.microsoft.com/office/drawing/2014/main" id="{7E8290E8-59B2-457E-993B-6B8E7928EB9A}"/>
              </a:ext>
            </a:extLst>
          </p:cNvPr>
          <p:cNvSpPr txBox="1">
            <a:spLocks/>
          </p:cNvSpPr>
          <p:nvPr/>
        </p:nvSpPr>
        <p:spPr>
          <a:xfrm>
            <a:off x="23418265" y="14790892"/>
            <a:ext cx="8986869" cy="109568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>
            <a:norm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CA" sz="4000" dirty="0">
                <a:latin typeface="Arial" panose="020B0604020202020204" pitchFamily="34" charset="0"/>
                <a:cs typeface="Arial" panose="020B0604020202020204" pitchFamily="34" charset="0"/>
              </a:rPr>
              <a:t>Result</a:t>
            </a:r>
          </a:p>
        </p:txBody>
      </p: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57E07593-3EEB-49A5-987F-53A95247BB01}"/>
              </a:ext>
            </a:extLst>
          </p:cNvPr>
          <p:cNvCxnSpPr>
            <a:cxnSpLocks/>
          </p:cNvCxnSpPr>
          <p:nvPr/>
        </p:nvCxnSpPr>
        <p:spPr>
          <a:xfrm>
            <a:off x="36299146" y="25211687"/>
            <a:ext cx="1366552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7" name="TextBox 166">
            <a:extLst>
              <a:ext uri="{FF2B5EF4-FFF2-40B4-BE49-F238E27FC236}">
                <a16:creationId xmlns:a16="http://schemas.microsoft.com/office/drawing/2014/main" id="{0A843153-9F1C-4B02-8398-0106536A5EBF}"/>
              </a:ext>
            </a:extLst>
          </p:cNvPr>
          <p:cNvSpPr txBox="1"/>
          <p:nvPr/>
        </p:nvSpPr>
        <p:spPr>
          <a:xfrm>
            <a:off x="17452876" y="23829615"/>
            <a:ext cx="556858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“Core Concepts for Beginners.” </a:t>
            </a:r>
            <a:r>
              <a:rPr lang="en-US" sz="1400" i="1" dirty="0">
                <a:latin typeface="Arial" panose="020B0604020202020204" pitchFamily="34" charset="0"/>
                <a:cs typeface="Arial" panose="020B0604020202020204" pitchFamily="34" charset="0"/>
              </a:rPr>
              <a:t>Travis CI Docs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Travis CI, docs.travis-ci.com/user/for-beginners.</a:t>
            </a:r>
          </a:p>
          <a:p>
            <a:pPr algn="r"/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0" name="TextBox 169">
            <a:extLst>
              <a:ext uri="{FF2B5EF4-FFF2-40B4-BE49-F238E27FC236}">
                <a16:creationId xmlns:a16="http://schemas.microsoft.com/office/drawing/2014/main" id="{D06A3825-1236-4CB6-8514-BB5B22704EC4}"/>
              </a:ext>
            </a:extLst>
          </p:cNvPr>
          <p:cNvSpPr txBox="1"/>
          <p:nvPr/>
        </p:nvSpPr>
        <p:spPr>
          <a:xfrm>
            <a:off x="33415084" y="23523067"/>
            <a:ext cx="7768885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CA" sz="14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“Future of Sentiment Analysis and Problems Faced.” </a:t>
            </a:r>
            <a:r>
              <a:rPr lang="en-US" sz="1400" i="1" dirty="0" err="1">
                <a:latin typeface="Arial" panose="020B0604020202020204" pitchFamily="34" charset="0"/>
                <a:cs typeface="Arial" panose="020B0604020202020204" pitchFamily="34" charset="0"/>
              </a:rPr>
              <a:t>DatascienceCMU</a:t>
            </a:r>
            <a:r>
              <a:rPr lang="en-US" sz="1400" dirty="0">
                <a:latin typeface="Arial" panose="020B0604020202020204" pitchFamily="34" charset="0"/>
                <a:cs typeface="Arial" panose="020B0604020202020204" pitchFamily="34" charset="0"/>
              </a:rPr>
              <a:t>, 19 Apr. 2014, datasciencecmu.wordpress.com/2014/04/18/future-of-sentiment-analysis-and-problems-faced/.</a:t>
            </a:r>
          </a:p>
          <a:p>
            <a:pPr algn="r"/>
            <a:endParaRPr lang="en-CA" sz="1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C787B9D3-D2DA-493E-8454-ED42A9E90381}"/>
              </a:ext>
            </a:extLst>
          </p:cNvPr>
          <p:cNvCxnSpPr>
            <a:cxnSpLocks/>
          </p:cNvCxnSpPr>
          <p:nvPr/>
        </p:nvCxnSpPr>
        <p:spPr>
          <a:xfrm>
            <a:off x="27222147" y="15656098"/>
            <a:ext cx="1578897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Picture 69">
            <a:extLst>
              <a:ext uri="{FF2B5EF4-FFF2-40B4-BE49-F238E27FC236}">
                <a16:creationId xmlns:a16="http://schemas.microsoft.com/office/drawing/2014/main" id="{50662E57-E226-4378-BABF-8593B5CD0B3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" t="46879" r="48455" b="21111"/>
          <a:stretch/>
        </p:blipFill>
        <p:spPr>
          <a:xfrm>
            <a:off x="12913535" y="26438026"/>
            <a:ext cx="8430741" cy="185417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5248630-A115-46D4-8184-67EEBE25199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18275" y="15875504"/>
            <a:ext cx="9059035" cy="7128325"/>
          </a:xfrm>
          <a:prstGeom prst="rect">
            <a:avLst/>
          </a:prstGeom>
        </p:spPr>
      </p:pic>
      <p:sp>
        <p:nvSpPr>
          <p:cNvPr id="54" name="Content Placeholder 2">
            <a:extLst>
              <a:ext uri="{FF2B5EF4-FFF2-40B4-BE49-F238E27FC236}">
                <a16:creationId xmlns:a16="http://schemas.microsoft.com/office/drawing/2014/main" id="{3CA0A14B-79E5-4538-84E4-A07093937621}"/>
              </a:ext>
            </a:extLst>
          </p:cNvPr>
          <p:cNvSpPr txBox="1">
            <a:spLocks/>
          </p:cNvSpPr>
          <p:nvPr/>
        </p:nvSpPr>
        <p:spPr>
          <a:xfrm>
            <a:off x="23405711" y="23155363"/>
            <a:ext cx="8999424" cy="104113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This is the model calendar for the GitHub repository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pingcap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/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tidb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during September 2015. This was one of 15 repositories analyzed.</a:t>
            </a:r>
          </a:p>
        </p:txBody>
      </p:sp>
      <p:sp>
        <p:nvSpPr>
          <p:cNvPr id="56" name="Content Placeholder 2">
            <a:extLst>
              <a:ext uri="{FF2B5EF4-FFF2-40B4-BE49-F238E27FC236}">
                <a16:creationId xmlns:a16="http://schemas.microsoft.com/office/drawing/2014/main" id="{92317034-FEEA-462E-877D-2DBC1249A9F5}"/>
              </a:ext>
            </a:extLst>
          </p:cNvPr>
          <p:cNvSpPr txBox="1">
            <a:spLocks/>
          </p:cNvSpPr>
          <p:nvPr/>
        </p:nvSpPr>
        <p:spPr>
          <a:xfrm>
            <a:off x="2162405" y="29684839"/>
            <a:ext cx="10043162" cy="597375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Figure 1. Example of a GitHub repository.</a:t>
            </a:r>
          </a:p>
        </p:txBody>
      </p:sp>
      <p:sp>
        <p:nvSpPr>
          <p:cNvPr id="57" name="Content Placeholder 2">
            <a:extLst>
              <a:ext uri="{FF2B5EF4-FFF2-40B4-BE49-F238E27FC236}">
                <a16:creationId xmlns:a16="http://schemas.microsoft.com/office/drawing/2014/main" id="{A61D3B89-4CF7-4E12-969D-A740C4586581}"/>
              </a:ext>
            </a:extLst>
          </p:cNvPr>
          <p:cNvSpPr txBox="1">
            <a:spLocks/>
          </p:cNvSpPr>
          <p:nvPr/>
        </p:nvSpPr>
        <p:spPr>
          <a:xfrm>
            <a:off x="12969778" y="25736755"/>
            <a:ext cx="10043162" cy="56319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Figure 2. Example of the output from a Travis CI build.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6C507237-9C6A-4FBE-872D-E99987BF943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9354" y="24901285"/>
            <a:ext cx="7240808" cy="761470"/>
          </a:xfrm>
          <a:prstGeom prst="rect">
            <a:avLst/>
          </a:prstGeom>
        </p:spPr>
      </p:pic>
      <p:sp>
        <p:nvSpPr>
          <p:cNvPr id="58" name="Content Placeholder 2">
            <a:extLst>
              <a:ext uri="{FF2B5EF4-FFF2-40B4-BE49-F238E27FC236}">
                <a16:creationId xmlns:a16="http://schemas.microsoft.com/office/drawing/2014/main" id="{FE802B49-6E75-4F05-8B08-271FD8D9163D}"/>
              </a:ext>
            </a:extLst>
          </p:cNvPr>
          <p:cNvSpPr txBox="1">
            <a:spLocks/>
          </p:cNvSpPr>
          <p:nvPr/>
        </p:nvSpPr>
        <p:spPr>
          <a:xfrm>
            <a:off x="12978294" y="29349836"/>
            <a:ext cx="10043162" cy="46497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Figure 5.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TextBlob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output</a:t>
            </a:r>
          </a:p>
        </p:txBody>
      </p:sp>
      <p:sp>
        <p:nvSpPr>
          <p:cNvPr id="59" name="Content Placeholder 2">
            <a:extLst>
              <a:ext uri="{FF2B5EF4-FFF2-40B4-BE49-F238E27FC236}">
                <a16:creationId xmlns:a16="http://schemas.microsoft.com/office/drawing/2014/main" id="{2BCC2C4A-2273-4A97-A8DA-B32D8CBF330E}"/>
              </a:ext>
            </a:extLst>
          </p:cNvPr>
          <p:cNvSpPr txBox="1">
            <a:spLocks/>
          </p:cNvSpPr>
          <p:nvPr/>
        </p:nvSpPr>
        <p:spPr>
          <a:xfrm>
            <a:off x="18230850" y="26892796"/>
            <a:ext cx="4779221" cy="529858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Figure 3. Example of a JSON file.</a:t>
            </a:r>
          </a:p>
        </p:txBody>
      </p:sp>
      <p:sp>
        <p:nvSpPr>
          <p:cNvPr id="60" name="Content Placeholder 2">
            <a:extLst>
              <a:ext uri="{FF2B5EF4-FFF2-40B4-BE49-F238E27FC236}">
                <a16:creationId xmlns:a16="http://schemas.microsoft.com/office/drawing/2014/main" id="{5674F3BC-64E5-4795-916F-05857E0015A5}"/>
              </a:ext>
            </a:extLst>
          </p:cNvPr>
          <p:cNvSpPr txBox="1">
            <a:spLocks/>
          </p:cNvSpPr>
          <p:nvPr/>
        </p:nvSpPr>
        <p:spPr>
          <a:xfrm>
            <a:off x="19773900" y="28417827"/>
            <a:ext cx="3236171" cy="767239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vert="horz" lIns="91440" tIns="45720" rIns="91440" bIns="45720" rtlCol="0" anchor="ctr">
            <a:normAutofit lnSpcReduction="10000"/>
          </a:bodyPr>
          <a:lstStyle>
            <a:lvl1pPr marL="0" indent="0" algn="ctr" defTabSz="4389120" rtl="0" eaLnBrk="1" latinLnBrk="0" hangingPunct="1">
              <a:lnSpc>
                <a:spcPct val="90000"/>
              </a:lnSpc>
              <a:spcBef>
                <a:spcPts val="4800"/>
              </a:spcBef>
              <a:buFont typeface="Arial" panose="020B0604020202020204" pitchFamily="34" charset="0"/>
              <a:buNone/>
              <a:defRPr sz="1152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21945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9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43891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864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65836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77824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97280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16736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36192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556480" indent="0" algn="ctr" defTabSz="4389120" rtl="0" eaLnBrk="1" latinLnBrk="0" hangingPunct="1">
              <a:lnSpc>
                <a:spcPct val="90000"/>
              </a:lnSpc>
              <a:spcBef>
                <a:spcPts val="2400"/>
              </a:spcBef>
              <a:buFont typeface="Arial" panose="020B0604020202020204" pitchFamily="34" charset="0"/>
              <a:buNone/>
              <a:defRPr sz="76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Figure 4.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TextBlob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input</a:t>
            </a:r>
          </a:p>
        </p:txBody>
      </p:sp>
    </p:spTree>
    <p:extLst>
      <p:ext uri="{BB962C8B-B14F-4D97-AF65-F5344CB8AC3E}">
        <p14:creationId xmlns:p14="http://schemas.microsoft.com/office/powerpoint/2010/main" val="3655152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663</TotalTime>
  <Words>584</Words>
  <Application>Microsoft Office PowerPoint</Application>
  <PresentationFormat>Custom</PresentationFormat>
  <Paragraphs>54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Helvetica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Linna Qian</dc:creator>
  <cp:lastModifiedBy>Linna Qian</cp:lastModifiedBy>
  <cp:revision>53</cp:revision>
  <dcterms:created xsi:type="dcterms:W3CDTF">2018-08-02T16:52:42Z</dcterms:created>
  <dcterms:modified xsi:type="dcterms:W3CDTF">2018-08-08T15:12:46Z</dcterms:modified>
</cp:coreProperties>
</file>

<file path=docProps/thumbnail.jpeg>
</file>